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8C13-7730-AB49-85AA-E2002E8DFDAE}" v="6" dt="2021-04-08T11:05: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83169" autoAdjust="0"/>
  </p:normalViewPr>
  <p:slideViewPr>
    <p:cSldViewPr snapToGrid="0">
      <p:cViewPr varScale="1">
        <p:scale>
          <a:sx n="101" d="100"/>
          <a:sy n="101" d="100"/>
        </p:scale>
        <p:origin x="792"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err="1">
                <a:solidFill>
                  <a:schemeClr val="dk1"/>
                </a:solidFill>
                <a:latin typeface="Calibri"/>
                <a:ea typeface="Calibri"/>
                <a:cs typeface="Calibri"/>
                <a:sym typeface="Calibri"/>
              </a:rPr>
              <a:t>OpenChainプロジェクトは、サプライチェーン全体のコンプライアンスプロセスの改善や、信頼構築に役立ちます</a:t>
            </a:r>
            <a:r>
              <a:rPr lang="en-US" sz="1200" b="0" i="0" u="none" strike="noStrike" cap="none" dirty="0">
                <a:solidFill>
                  <a:schemeClr val="dk1"/>
                </a:solidFill>
                <a:latin typeface="Calibri"/>
                <a:ea typeface="Calibri"/>
                <a:cs typeface="Calibri"/>
                <a:sym typeface="Calibri"/>
              </a:rPr>
              <a:t>。</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err="1">
                <a:solidFill>
                  <a:schemeClr val="dk1"/>
                </a:solidFill>
                <a:latin typeface="Calibri"/>
                <a:ea typeface="Calibri"/>
                <a:cs typeface="Calibri"/>
                <a:sym typeface="Calibri"/>
              </a:rPr>
              <a:t>適合をサポートする様々な参考資料や翻訳を提供しています</a:t>
            </a:r>
            <a:r>
              <a:rPr lang="en-US" sz="1200" b="0" i="0" u="none" strike="noStrike" cap="none" dirty="0">
                <a:solidFill>
                  <a:schemeClr val="dk1"/>
                </a:solidFill>
                <a:latin typeface="Calibri"/>
                <a:ea typeface="Calibri"/>
                <a:cs typeface="Calibri"/>
                <a:sym typeface="Calibri"/>
              </a:rPr>
              <a:t>。</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err="1">
                <a:solidFill>
                  <a:schemeClr val="dk1"/>
                </a:solidFill>
                <a:latin typeface="Calibri"/>
                <a:ea typeface="Calibri"/>
                <a:cs typeface="Calibri"/>
                <a:sym typeface="Calibri"/>
              </a:rPr>
              <a:t>主要な参考資料はウェブサイトで直接提供しています</a:t>
            </a:r>
            <a:r>
              <a:rPr lang="en-US" sz="1200" b="0" i="0" u="none" strike="noStrike" cap="none" dirty="0">
                <a:solidFill>
                  <a:schemeClr val="dk1"/>
                </a:solidFill>
                <a:latin typeface="Calibri"/>
                <a:ea typeface="Calibri"/>
                <a:cs typeface="Calibri"/>
                <a:sym typeface="Calibri"/>
              </a:rPr>
              <a:t>。</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err="1">
                <a:solidFill>
                  <a:schemeClr val="dk1"/>
                </a:solidFill>
                <a:latin typeface="Calibri"/>
                <a:ea typeface="Calibri"/>
                <a:cs typeface="Calibri"/>
                <a:sym typeface="Calibri"/>
              </a:rPr>
              <a:t>その他の多くの情報はGitHubリポジトリに掲載されています</a:t>
            </a:r>
            <a:r>
              <a:rPr lang="en-US" sz="1200" b="0" i="0" u="none" strike="noStrike" cap="none" dirty="0">
                <a:solidFill>
                  <a:schemeClr val="dk1"/>
                </a:solidFill>
                <a:latin typeface="Calibri"/>
                <a:ea typeface="Calibri"/>
                <a:cs typeface="Calibri"/>
                <a:sym typeface="Calibri"/>
              </a:rPr>
              <a:t>。</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パートナープログラムの地域的なカバー率は大幅に向上しています。現在、米国、中国、韓国、インド、日本、英国、ドイツ、イタリア、スペイン、スウェーデン、アイルランドなど戦略的に重要な地域をカバーしています。</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パートナープログラムの地域的なカバー率は大幅に向上しています。現在、米国、中国、韓国、インド、日本、英国、ドイツ、イタリア、スペイン、スウェーデン、アイルランドなど戦略的に重要な地域をカバーしています。</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パートナープログラムの地域的なカバー率は大幅に向上しています。現在、米国、中国、韓国、インド、日本、英国、ドイツ、イタリア、スペイン、スウェーデン、アイルランドなど戦略的に重要な地域をカバーしています。</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パートナープログラムの地域的なカバー率は大幅に向上しています。現在、米国、中国、韓国、インド、日本、英国、ドイツ、イタリア、スペイン、スウェーデン、アイルランドなど戦略的に重要な地域をカバーしています。</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TUV </a:t>
            </a:r>
            <a:r>
              <a:rPr lang="en-US" sz="1200" b="0" i="0" u="none" strike="noStrike" cap="none" dirty="0" err="1">
                <a:solidFill>
                  <a:schemeClr val="dk1"/>
                </a:solidFill>
                <a:latin typeface="Calibri"/>
                <a:ea typeface="Calibri"/>
                <a:cs typeface="Calibri"/>
                <a:sym typeface="Calibri"/>
              </a:rPr>
              <a:t>SudとPwCは、世界的に第三者認証の提供を行っています</a:t>
            </a:r>
            <a:r>
              <a:rPr lang="en-US" sz="1200" b="0" i="0" u="none" strike="noStrike" cap="none" dirty="0">
                <a:solidFill>
                  <a:schemeClr val="dk1"/>
                </a:solidFill>
                <a:latin typeface="Calibri"/>
                <a:ea typeface="Calibri"/>
                <a:cs typeface="Calibri"/>
                <a:sym typeface="Calibri"/>
              </a:rPr>
              <a:t>。</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オープンソースのコンプライアンスに関するOpenChainの業界標準を満たすにあたり、自己認証から独立したコンプライアンス評価、第三者認証まで、多様なステークホルダーのための多様な一連のオプションを推進しています。</a:t>
            </a: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コンプライアンスは、オープンソース技術を効果的に戦略的に活用するためのキーです。これをサプライチェーンに効果的に反映させることが非常に重要です。この分野のソリューションのコンテクスト化に役立つ様々な既存の業界標準（OpenChainやSPDX）があり、自動化をサポートするための広範なツールがあります。</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OpenChainの運用ついて最も重要なポイントは、誰が運用しているかに関係しています。プロジェクトは、ユーザー企業がユーザー企業のために運用されます。私たちはこの点に対するサービスと、オープンソースコードの管理に取り組む実社会のソリューションに関する共通のニーズに対するサービスを提供します。</a:t>
            </a:r>
            <a:endParaRPr lang="en-CA"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自己認証は、OpenChain業界規格の中核をなすものです。企業は、一連のイエス／ノー形式の質問にアクセスし、</a:t>
            </a:r>
            <a:r>
              <a:rPr lang="en-US" altLang="ja-JP" dirty="0">
                <a:solidFill>
                  <a:schemeClr val="bg1">
                    <a:lumMod val="50000"/>
                  </a:schemeClr>
                </a:solidFill>
              </a:rPr>
              <a:t>質の高いオープンソース・コンプライアンス・プログラムの主要な要件が実施されているかどうかを判断</a:t>
            </a:r>
            <a:r>
              <a:rPr lang="en-US" dirty="0">
                <a:solidFill>
                  <a:schemeClr val="bg1">
                    <a:lumMod val="50000"/>
                  </a:schemeClr>
                </a:solidFill>
              </a:rPr>
              <a:t>できます。この一連の質問については、こちらを参照してください：</a:t>
            </a:r>
            <a:br>
              <a:rPr lang="en-US" dirty="0">
                <a:solidFill>
                  <a:schemeClr val="bg1">
                    <a:lumMod val="50000"/>
                  </a:schemeClr>
                </a:solidFill>
              </a:rPr>
            </a:br>
            <a:r>
              <a:rPr lang="en-US" dirty="0">
                <a:solidFill>
                  <a:schemeClr val="bg1">
                    <a:lumMod val="50000"/>
                  </a:schemeClr>
                </a:solidFill>
                <a:hlinkClick r:id="rId3"/>
              </a:rPr>
              <a:t>https://certification.openchainproject.org</a:t>
            </a:r>
            <a:endParaRPr lang="en-US"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独立したコンプライアンス評価は、ISO26262の独立したセキュリティ評価と同じ仕組みになっています。法律事務所、コンサルタント会社、会計事務所などの独立した第三者が、OpenChainの自己評価の成果物をレビューし、それが完全であると認識しているかどうかのガイダンスを提供します。</a:t>
            </a:r>
            <a:endParaRPr lang="en-US"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第三者認証とは、認証機関が企業にOpenChain適合プロセスを指導するプロセスです。その後、認証機関は正式な認証文書を発行します。この活動は、自動車やインフラなどの分野で見られる第三者認証の形式と同じものです。</a:t>
            </a:r>
            <a:endParaRPr lang="en-US"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err="1">
                <a:solidFill>
                  <a:schemeClr val="dk1"/>
                </a:solidFill>
                <a:latin typeface="Calibri"/>
                <a:ea typeface="Calibri"/>
                <a:cs typeface="Calibri"/>
                <a:sym typeface="Calibri"/>
              </a:rPr>
              <a:t>ご意見、ご質問、参加や改善のためのアイデアなどがありましたら、ぜひご連絡ください</a:t>
            </a:r>
            <a:r>
              <a:rPr lang="en-US" sz="1200" b="0" i="0" u="none" strike="noStrike" cap="none" dirty="0">
                <a:solidFill>
                  <a:schemeClr val="dk1"/>
                </a:solidFill>
                <a:latin typeface="Calibri"/>
                <a:ea typeface="Calibri"/>
                <a:cs typeface="Calibri"/>
                <a:sym typeface="Calibri"/>
              </a:rPr>
              <a:t>。</a:t>
            </a: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err="1">
                <a:solidFill>
                  <a:schemeClr val="dk1"/>
                </a:solidFill>
                <a:latin typeface="Calibri"/>
                <a:ea typeface="Calibri"/>
                <a:cs typeface="Calibri"/>
                <a:sym typeface="Calibri"/>
              </a:rPr>
              <a:t>企業がプロセス、ポリシ</a:t>
            </a:r>
            <a:r>
              <a:rPr lang="en-US" sz="1200" b="0" i="0" u="none" strike="noStrike" cap="none" dirty="0">
                <a:solidFill>
                  <a:schemeClr val="dk1"/>
                </a:solidFill>
                <a:latin typeface="Calibri"/>
                <a:ea typeface="Calibri"/>
                <a:cs typeface="Calibri"/>
                <a:sym typeface="Calibri"/>
              </a:rPr>
              <a:t>ー、</a:t>
            </a:r>
            <a:r>
              <a:rPr lang="en-US" sz="1200" b="0" i="0" u="none" strike="noStrike" cap="none" dirty="0" err="1">
                <a:solidFill>
                  <a:schemeClr val="dk1"/>
                </a:solidFill>
                <a:latin typeface="Calibri"/>
                <a:ea typeface="Calibri"/>
                <a:cs typeface="Calibri"/>
                <a:sym typeface="Calibri"/>
              </a:rPr>
              <a:t>トレーニングを持つべき変曲点を示し、全体像を定義します</a:t>
            </a:r>
            <a:r>
              <a:rPr lang="en-US" sz="1200" b="0" i="0" u="none" strike="noStrike" cap="none" dirty="0">
                <a:solidFill>
                  <a:schemeClr val="dk1"/>
                </a:solidFill>
                <a:latin typeface="Calibri"/>
                <a:ea typeface="Calibri"/>
                <a:cs typeface="Calibri"/>
                <a:sym typeface="Calibri"/>
              </a:rPr>
              <a:t>。</a:t>
            </a: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OpenChain仕様の要件を満たした企業は、OpenChain適合プログラム、およびこのプログラムを完了した製品識別のためのバッジを使用することができます。</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ja-JP" altLang="en-US" sz="1200" b="0" i="0" u="none" strike="noStrike" cap="none">
                <a:solidFill>
                  <a:schemeClr val="dk1"/>
                </a:solidFill>
                <a:latin typeface="Calibri"/>
                <a:ea typeface="Calibri"/>
                <a:cs typeface="Calibri"/>
                <a:sym typeface="Calibri"/>
              </a:rPr>
              <a:t>現在の</a:t>
            </a:r>
            <a:r>
              <a:rPr lang="en-US" sz="1200" b="0" i="0" u="none" strike="noStrike" cap="none" dirty="0" err="1">
                <a:solidFill>
                  <a:schemeClr val="dk1"/>
                </a:solidFill>
                <a:latin typeface="Calibri"/>
                <a:ea typeface="Calibri"/>
                <a:cs typeface="Calibri"/>
                <a:sym typeface="Calibri"/>
              </a:rPr>
              <a:t>OpenChain</a:t>
            </a:r>
            <a:r>
              <a:rPr lang="ja-JP" altLang="en-US" sz="1200" b="0" i="0" u="none" strike="noStrike" cap="none">
                <a:solidFill>
                  <a:schemeClr val="dk1"/>
                </a:solidFill>
                <a:latin typeface="Calibri"/>
                <a:ea typeface="Calibri"/>
                <a:cs typeface="Calibri"/>
                <a:sym typeface="Calibri"/>
              </a:rPr>
              <a:t>プロジェクトのプラチナメンバー企業です。</a:t>
            </a:r>
            <a:endParaRPr lang="ja-JP" altLang="en-US"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ISO 5230の要件に準拠したOpenChain 適合プログラムを公表している企業は多数あります。これらの企業は、幅広い業界から参加しており、企業規模も多岐にわたっています。もちろん、OpenChain適合を進めている企業やプログラム完了を公表していない企業はもっとたくさんあります。</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ja-JP" altLang="en-US" sz="1200" b="0" i="0" u="none" strike="noStrike" cap="none">
                <a:solidFill>
                  <a:schemeClr val="dk1"/>
                </a:solidFill>
                <a:latin typeface="Calibri"/>
                <a:ea typeface="Calibri"/>
                <a:cs typeface="Calibri"/>
                <a:sym typeface="Calibri"/>
              </a:rPr>
              <a:t>第一世代の</a:t>
            </a:r>
            <a:r>
              <a:rPr lang="en-US" sz="1200" b="0" i="0" u="none" strike="noStrike" cap="none" dirty="0" err="1">
                <a:solidFill>
                  <a:schemeClr val="dk1"/>
                </a:solidFill>
                <a:latin typeface="Calibri"/>
                <a:ea typeface="Calibri"/>
                <a:cs typeface="Calibri"/>
                <a:sym typeface="Calibri"/>
              </a:rPr>
              <a:t>OpenChain</a:t>
            </a:r>
            <a:r>
              <a:rPr lang="ja-JP" altLang="en-US" sz="1200" b="0" i="0" u="none" strike="noStrike" cap="none">
                <a:solidFill>
                  <a:schemeClr val="dk1"/>
                </a:solidFill>
                <a:latin typeface="Calibri"/>
                <a:ea typeface="Calibri"/>
                <a:cs typeface="Calibri"/>
                <a:sym typeface="Calibri"/>
              </a:rPr>
              <a:t>仕様に関連する</a:t>
            </a:r>
            <a:r>
              <a:rPr lang="en-US" sz="1200" b="0" i="0" u="none" strike="noStrike" cap="none" dirty="0" err="1">
                <a:solidFill>
                  <a:schemeClr val="dk1"/>
                </a:solidFill>
                <a:latin typeface="Calibri"/>
                <a:ea typeface="Calibri"/>
                <a:cs typeface="Calibri"/>
                <a:sym typeface="Calibri"/>
              </a:rPr>
              <a:t>OpenChain</a:t>
            </a:r>
            <a:r>
              <a:rPr lang="ja-JP" altLang="en-US" sz="1200" b="0" i="0" u="none" strike="noStrike" cap="none">
                <a:solidFill>
                  <a:schemeClr val="dk1"/>
                </a:solidFill>
                <a:latin typeface="Calibri"/>
                <a:ea typeface="Calibri"/>
                <a:cs typeface="Calibri"/>
                <a:sym typeface="Calibri"/>
              </a:rPr>
              <a:t>適合プログラムを公表している企業も多数あります。これらの企業は</a:t>
            </a:r>
            <a:r>
              <a:rPr lang="en-US" sz="1200" b="0" i="0" u="none" strike="noStrike" cap="none" dirty="0">
                <a:solidFill>
                  <a:schemeClr val="dk1"/>
                </a:solidFill>
                <a:latin typeface="Calibri"/>
                <a:ea typeface="Calibri"/>
                <a:cs typeface="Calibri"/>
                <a:sym typeface="Calibri"/>
              </a:rPr>
              <a:t>ISO 5230</a:t>
            </a:r>
            <a:r>
              <a:rPr lang="ja-JP" altLang="en-US" sz="1200" b="0" i="0" u="none" strike="noStrike" cap="none">
                <a:solidFill>
                  <a:schemeClr val="dk1"/>
                </a:solidFill>
                <a:latin typeface="Calibri"/>
                <a:ea typeface="Calibri"/>
                <a:cs typeface="Calibri"/>
                <a:sym typeface="Calibri"/>
              </a:rPr>
              <a:t>の特定の条件には準拠していませんが、プログラム採用をしやすい立場にあります。</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sz="1200" b="0" i="0" u="none" strike="noStrike" cap="none" dirty="0">
                <a:solidFill>
                  <a:srgbClr val="7F7F7F"/>
                </a:solidFill>
                <a:latin typeface="Calibri"/>
                <a:ea typeface="Calibri"/>
                <a:cs typeface="Calibri"/>
                <a:sym typeface="Calibri"/>
              </a:rPr>
              <a:t>OpenChainには広範なローカル、およびグローバルワークグループがあり、参考資料やその他のコミュニティ活動で積極的に採用をサポートしています。</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ja-JP" altLang="en-US" sz="1200" b="0" i="0" u="none" strike="noStrike" cap="none">
                <a:solidFill>
                  <a:schemeClr val="dk1"/>
                </a:solidFill>
                <a:latin typeface="Calibri"/>
                <a:ea typeface="Calibri"/>
                <a:cs typeface="Calibri"/>
                <a:sym typeface="Calibri"/>
              </a:rPr>
              <a:t>コンピュータ、タブレット、携帯電話用のレスポンシブインターフェースを備えた無料の自己認証ウェブアプリがあります。このアプリは、あらゆる市場のあらゆる企業が、プライベートな「コンプライアンスプログラムのヘルスチェック」を迅速かつ容易に実施し、</a:t>
            </a:r>
            <a:r>
              <a:rPr lang="en-US" sz="1200" b="0" i="0" u="none" strike="noStrike" cap="none" dirty="0" err="1">
                <a:solidFill>
                  <a:schemeClr val="dk1"/>
                </a:solidFill>
                <a:latin typeface="Calibri"/>
                <a:ea typeface="Calibri"/>
                <a:cs typeface="Calibri"/>
                <a:sym typeface="Calibri"/>
              </a:rPr>
              <a:t>OpenChain</a:t>
            </a:r>
            <a:r>
              <a:rPr lang="ja-JP" altLang="en-US" sz="1200" b="0" i="0" u="none" strike="noStrike" cap="none">
                <a:solidFill>
                  <a:schemeClr val="dk1"/>
                </a:solidFill>
                <a:latin typeface="Calibri"/>
                <a:ea typeface="Calibri"/>
                <a:cs typeface="Calibri"/>
                <a:sym typeface="Calibri"/>
              </a:rPr>
              <a:t>仕様への適合性を記録できるように設計されています。</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US" sz="4400" b="0" i="0" u="none" strike="noStrike" cap="none" dirty="0">
                <a:solidFill>
                  <a:srgbClr val="00B4C2"/>
                </a:solidFill>
                <a:latin typeface="Calibri"/>
                <a:ea typeface="Calibri"/>
                <a:cs typeface="Calibri"/>
                <a:sym typeface="Calibri"/>
              </a:rPr>
              <a:t>OpenChain ISO 5230の仕組み</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  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包括的な参考資料</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A screenshot of a social media post  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  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A screenshot of a cell phone  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  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sz="3600" dirty="0"/>
              <a:t>パートナープログラム - 物理的なグローバル拠点</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6" name="Picture 5" descr="A map of the world  Description automatically generated with medium confidence">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Graphical user interface, application  Description automatically generated">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
        <p:nvSpPr>
          <p:cNvPr id="5" name="テキスト ボックス 1">
            <a:extLst>
              <a:ext uri="{FF2B5EF4-FFF2-40B4-BE49-F238E27FC236}">
                <a16:creationId xmlns:a16="http://schemas.microsoft.com/office/drawing/2014/main" id="{F5BA3790-BEB7-EF43-B3D7-31585FA0D4BF}"/>
              </a:ext>
            </a:extLst>
          </p:cNvPr>
          <p:cNvSpPr txBox="1"/>
          <p:nvPr/>
        </p:nvSpPr>
        <p:spPr>
          <a:xfrm>
            <a:off x="4765183" y="25378"/>
            <a:ext cx="2464344" cy="461665"/>
          </a:xfrm>
          <a:prstGeom prst="rect">
            <a:avLst/>
          </a:prstGeom>
          <a:solidFill>
            <a:schemeClr val="lt1"/>
          </a:solidFill>
        </p:spPr>
        <p:txBody>
          <a:bodyPr wrap="square" rtlCol="0">
            <a:spAutoFit/>
          </a:bodyPr>
          <a:lstStyle/>
          <a:p>
            <a:pPr algn="ctr"/>
            <a:r>
              <a:rPr kumimoji="1" lang="en-US" altLang="ja-JP" sz="2400" dirty="0"/>
              <a:t>法律事務所</a:t>
            </a:r>
            <a:endParaRPr kumimoji="1" lang="ja-JP" altLang="en-US" sz="2400"/>
          </a:p>
        </p:txBody>
      </p:sp>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3" name="Picture 2" descr="Logo, company name  Description automatically generated">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
        <p:nvSpPr>
          <p:cNvPr id="4" name="テキスト ボックス 1">
            <a:extLst>
              <a:ext uri="{FF2B5EF4-FFF2-40B4-BE49-F238E27FC236}">
                <a16:creationId xmlns:a16="http://schemas.microsoft.com/office/drawing/2014/main" id="{A537AE50-91D7-0142-A6E4-20EC90F3E85B}"/>
              </a:ext>
            </a:extLst>
          </p:cNvPr>
          <p:cNvSpPr txBox="1"/>
          <p:nvPr/>
        </p:nvSpPr>
        <p:spPr>
          <a:xfrm>
            <a:off x="4509862" y="158185"/>
            <a:ext cx="3187241" cy="400110"/>
          </a:xfrm>
          <a:prstGeom prst="rect">
            <a:avLst/>
          </a:prstGeom>
          <a:solidFill>
            <a:schemeClr val="lt1"/>
          </a:solidFill>
        </p:spPr>
        <p:txBody>
          <a:bodyPr wrap="square" rtlCol="0">
            <a:spAutoFit/>
          </a:bodyPr>
          <a:lstStyle/>
          <a:p>
            <a:pPr algn="ctr"/>
            <a:r>
              <a:rPr kumimoji="1" lang="en-US" altLang="ja-JP" sz="2000" dirty="0"/>
              <a:t>サービスプロバイダ</a:t>
            </a:r>
            <a:endParaRPr kumimoji="1" lang="ja-JP" altLang="en-US" sz="2000"/>
          </a:p>
        </p:txBody>
      </p:sp>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8" name="Picture 7" descr="Graphical user interface, application  Description automatically generated">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Text  Description automatically generated with low confidence">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
        <p:nvSpPr>
          <p:cNvPr id="5" name="テキスト ボックス 1">
            <a:extLst>
              <a:ext uri="{FF2B5EF4-FFF2-40B4-BE49-F238E27FC236}">
                <a16:creationId xmlns:a16="http://schemas.microsoft.com/office/drawing/2014/main" id="{02F3AB3E-023F-2D4C-829C-2845D20A76EE}"/>
              </a:ext>
            </a:extLst>
          </p:cNvPr>
          <p:cNvSpPr txBox="1"/>
          <p:nvPr/>
        </p:nvSpPr>
        <p:spPr>
          <a:xfrm>
            <a:off x="5224716" y="279400"/>
            <a:ext cx="1961322" cy="461665"/>
          </a:xfrm>
          <a:prstGeom prst="rect">
            <a:avLst/>
          </a:prstGeom>
          <a:solidFill>
            <a:schemeClr val="lt1"/>
          </a:solidFill>
        </p:spPr>
        <p:txBody>
          <a:bodyPr wrap="square" rtlCol="0">
            <a:spAutoFit/>
          </a:bodyPr>
          <a:lstStyle/>
          <a:p>
            <a:pPr algn="ctr"/>
            <a:r>
              <a:rPr kumimoji="1" lang="en-US" altLang="ja-JP" sz="2400" dirty="0"/>
              <a:t>ベンダー</a:t>
            </a:r>
            <a:endParaRPr kumimoji="1" lang="ja-JP" altLang="en-US" sz="2400"/>
          </a:p>
        </p:txBody>
      </p:sp>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  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Chart, bar chart  Description automatically generated">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
        <p:nvSpPr>
          <p:cNvPr id="4" name="テキスト ボックス 1">
            <a:extLst>
              <a:ext uri="{FF2B5EF4-FFF2-40B4-BE49-F238E27FC236}">
                <a16:creationId xmlns:a16="http://schemas.microsoft.com/office/drawing/2014/main" id="{261BB9FD-F533-814A-9A0D-7BE1A86817BB}"/>
              </a:ext>
            </a:extLst>
          </p:cNvPr>
          <p:cNvSpPr txBox="1"/>
          <p:nvPr/>
        </p:nvSpPr>
        <p:spPr>
          <a:xfrm>
            <a:off x="4598918" y="342899"/>
            <a:ext cx="2994156" cy="461665"/>
          </a:xfrm>
          <a:prstGeom prst="rect">
            <a:avLst/>
          </a:prstGeom>
          <a:solidFill>
            <a:schemeClr val="lt1"/>
          </a:solidFill>
        </p:spPr>
        <p:txBody>
          <a:bodyPr wrap="square" rtlCol="0">
            <a:spAutoFit/>
          </a:bodyPr>
          <a:lstStyle/>
          <a:p>
            <a:pPr algn="ctr"/>
            <a:r>
              <a:rPr kumimoji="1" lang="en-US" altLang="ja-JP" sz="2400" dirty="0"/>
              <a:t>第三者認証機関</a:t>
            </a:r>
            <a:endParaRPr kumimoji="1" lang="ja-JP" altLang="en-US" sz="2400"/>
          </a:p>
        </p:txBody>
      </p:sp>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US" sz="3200" b="1" dirty="0">
                <a:solidFill>
                  <a:schemeClr val="bg1">
                    <a:lumMod val="50000"/>
                  </a:schemeClr>
                </a:solidFill>
              </a:rPr>
              <a:t>OpenChain規格への適合は、次の方法で可能です：</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自己認証</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独立コンプライアンス評価</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第三者認証</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顧客とサプライヤーにある選択の自由</a:t>
            </a:r>
            <a:endParaRPr lang="en-CA" sz="4200" dirty="0"/>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349826" y="6094710"/>
            <a:ext cx="3601282" cy="600164"/>
          </a:xfrm>
          <a:prstGeom prst="rect">
            <a:avLst/>
          </a:prstGeom>
          <a:noFill/>
        </p:spPr>
        <p:txBody>
          <a:bodyPr wrap="square" lIns="91440" tIns="45720" rIns="91440" bIns="45720" rtlCol="0" anchor="t">
            <a:spAutoFit/>
          </a:bodyPr>
          <a:lstStyle/>
          <a:p>
            <a:r>
              <a:rPr lang="en-JP" sz="1100" i="1" dirty="0"/>
              <a:t>プロジェクトおよび引用されたツールは参考であり、</a:t>
            </a:r>
            <a:br>
              <a:rPr lang="en-JP" sz="1100" i="1" dirty="0"/>
            </a:br>
            <a:r>
              <a:rPr lang="en-JP" sz="1100" i="1" dirty="0"/>
              <a:t>OpenChain ISO 5230:2020は、プロセス実装の選択に関して規定するものではありません。</a:t>
            </a:r>
            <a:endParaRPr lang="en-US" sz="1100" i="1" dirty="0"/>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en-US" sz="4200" dirty="0"/>
              <a:t>OpenChainによる品質適合フレーム</a:t>
            </a:r>
            <a:endParaRPr lang="en-US" dirty="0"/>
          </a:p>
        </p:txBody>
      </p:sp>
      <p:pic>
        <p:nvPicPr>
          <p:cNvPr id="15" name="Picture 15" descr="A picture containing lamp  Description automatically generated">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A picture containing food  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584845"/>
            <a:ext cx="3944692" cy="1477328"/>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プログラムの確立</a:t>
            </a:r>
            <a:endParaRPr lang="en-US" altLang="ja-JP" sz="1800" dirty="0">
              <a:solidFill>
                <a:srgbClr val="008892"/>
              </a:solidFill>
              <a:latin typeface="Calibri"/>
            </a:endParaRPr>
          </a:p>
          <a:p>
            <a:pPr marL="285750" indent="-285750">
              <a:buFont typeface="Wingdings"/>
              <a:buChar char="ü"/>
            </a:pPr>
            <a:r>
              <a:rPr kumimoji="1" lang="en-US" altLang="ja-JP" sz="1800" dirty="0">
                <a:solidFill>
                  <a:srgbClr val="008892"/>
                </a:solidFill>
                <a:latin typeface="Calibri"/>
              </a:rPr>
              <a:t>タスクの定義</a:t>
            </a:r>
          </a:p>
          <a:p>
            <a:pPr marL="285750" indent="-285750">
              <a:buFont typeface="Wingdings"/>
              <a:buChar char="ü"/>
            </a:pPr>
            <a:r>
              <a:rPr kumimoji="1" lang="en-US" altLang="ja-JP" sz="1800" dirty="0">
                <a:solidFill>
                  <a:srgbClr val="008892"/>
                </a:solidFill>
                <a:latin typeface="Calibri"/>
              </a:rPr>
              <a:t>レビューと承認プロセス</a:t>
            </a:r>
          </a:p>
          <a:p>
            <a:pPr marL="285750" indent="-285750">
              <a:buFont typeface="Wingdings"/>
              <a:buChar char="ü"/>
            </a:pPr>
            <a:r>
              <a:rPr lang="en-US" altLang="ja-JP" sz="1800" dirty="0">
                <a:solidFill>
                  <a:srgbClr val="008892"/>
                </a:solidFill>
                <a:latin typeface="Calibri"/>
              </a:rPr>
              <a:t>コンプライアンス関連資料の収集</a:t>
            </a:r>
          </a:p>
          <a:p>
            <a:pPr marL="285750" indent="-285750">
              <a:buFont typeface="Wingdings"/>
              <a:buChar char="ü"/>
            </a:pPr>
            <a:r>
              <a:rPr lang="en-US" altLang="ja-JP" sz="1800" dirty="0">
                <a:solidFill>
                  <a:srgbClr val="008892"/>
                </a:solidFill>
                <a:latin typeface="Calibri"/>
              </a:rPr>
              <a:t>コミュニティ参画ポリシー</a:t>
            </a: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971858" y="2868654"/>
            <a:ext cx="398076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オープンソース・コンプライアンス・プログラム...</a:t>
            </a:r>
            <a:endParaRPr kumimoji="1" lang="ja-JP" altLang="en-US" sz="2000" dirty="0">
              <a:solidFill>
                <a:srgbClr val="008892"/>
              </a:solidFill>
              <a:latin typeface="Calibri" panose="020F0502020204030204" pitchFamily="34" charset="0"/>
            </a:endParaRP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実施方法の選択例</a:t>
            </a:r>
            <a:endParaRPr kumimoji="1" lang="ja-JP" altLang="en-US" sz="2000" dirty="0">
              <a:solidFill>
                <a:srgbClr val="008892"/>
              </a:solidFill>
              <a:latin typeface="Calibri" panose="020F0502020204030204" pitchFamily="34" charset="0"/>
            </a:endParaRP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ソフトウェア部品表</a:t>
            </a:r>
            <a:endParaRPr lang="en-US" altLang="ja-JP" sz="1800" dirty="0">
              <a:solidFill>
                <a:srgbClr val="008892"/>
              </a:solidFill>
              <a:latin typeface="Calibri"/>
            </a:endParaRP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923330"/>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上流、社内開発および下流のオープンソースソフトウェアを識別するための自動化</a:t>
            </a:r>
            <a:endParaRPr lang="en-US" altLang="ja-JP" sz="1800" dirty="0">
              <a:solidFill>
                <a:srgbClr val="008892"/>
              </a:solidFill>
              <a:latin typeface="Calibri"/>
            </a:endParaRP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ISO 5230は、質の高いオープンソースコンプライアンスプログラムの主要な要件を定義しています。この規格の開発をおこなっているのが、OpenChainプロジェクトです。</a:t>
            </a:r>
            <a:br>
              <a:rPr lang="en-CA" dirty="0"/>
            </a:br>
            <a:br>
              <a:rPr lang="en-CA" dirty="0"/>
            </a:br>
            <a:r>
              <a:rPr lang="en-CA" sz="2400" i="1" dirty="0"/>
              <a:t>私たちが目指すのは、オープンソースが信頼できる一貫したコンプライアンス情報とともに提供されるサプライチェーンです。</a:t>
            </a:r>
            <a:br>
              <a:rPr lang="en-CA" sz="2400" dirty="0"/>
            </a:br>
            <a:br>
              <a:rPr lang="en-CA" sz="2400" dirty="0"/>
            </a:br>
            <a:r>
              <a:rPr lang="en-CA" sz="2400" i="1" dirty="0"/>
              <a:t>私たちの使命は、ソフトウェアサプライチェーンの参加者がオープンソースを効果的に管理するための要件の確立です。</a:t>
            </a:r>
            <a:endParaRPr sz="2400" i="1" dirty="0"/>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en-CA" sz="1200" b="0" i="0" u="none" strike="noStrike" cap="none" dirty="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自己認証は、OpenChain業界規格の中核をなす。企業は、品質の高いオープンソース・コンプライアンス・プログラムの主要な要件を実装しているかどうかを判断するために、一連のイエス／ノー形式の質問にアクセスすることができます。この一連の質問については、こちらを参照：</a:t>
            </a:r>
            <a:br>
              <a:rPr lang="en-US" dirty="0">
                <a:solidFill>
                  <a:schemeClr val="bg1">
                    <a:lumMod val="50000"/>
                  </a:schemeClr>
                </a:solidFill>
              </a:rPr>
            </a:br>
            <a:r>
              <a:rPr lang="en-US" dirty="0">
                <a:solidFill>
                  <a:schemeClr val="bg1">
                    <a:lumMod val="50000"/>
                  </a:schemeClr>
                </a:solidFill>
                <a:hlinkClick r:id="rId3"/>
              </a:rPr>
              <a:t>https://certification.openchainproject.org</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自己認証</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独立コンプライアンス評価とは、法律事務所、コンサルタント会社、会計事務所などの独立した当事者が、OpenChain自己評価の成果物をレビューし、それが完全なものであるかどうかについて助言を行うこと。</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独立コンプライアンス評価</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en-US" dirty="0">
                <a:solidFill>
                  <a:schemeClr val="bg1">
                    <a:lumMod val="50000"/>
                  </a:schemeClr>
                </a:solidFill>
              </a:rPr>
              <a:t>第三者認証は、企業が認証機関によってOpenChainのISO 5230適合プロセスを理解するプロセス。認証機関は正式な適合認証書を発行。</a:t>
            </a:r>
            <a:br>
              <a:rPr lang="en-US" dirty="0"/>
            </a:br>
            <a:endParaRPr lang="en-US" b="0" i="0" u="none" strike="noStrike" cap="none" dirty="0">
              <a:solidFill>
                <a:schemeClr val="bg1">
                  <a:lumMod val="50000"/>
                </a:schemeClr>
              </a:solidFill>
              <a:latin typeface="Calibri"/>
              <a:ea typeface="Calibri"/>
              <a:cs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第三者認証</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a:t>始めましょう！</a:t>
            </a:r>
            <a:endParaRPr sz="4400" b="0" i="0" u="none" strike="noStrike" cap="none" dirty="0">
              <a:solidFill>
                <a:schemeClr val="lt1"/>
              </a:solidFill>
              <a:latin typeface="Calibri"/>
              <a:ea typeface="Calibri"/>
              <a:cs typeface="Calibri"/>
              <a:sym typeface="Calibri"/>
            </a:endParaRP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6850864"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CA" sz="2000" dirty="0">
                <a:solidFill>
                  <a:srgbClr val="7F7F7F"/>
                </a:solidFill>
                <a:latin typeface="Calibri" panose="020F0502020204030204" pitchFamily="34" charset="0"/>
                <a:ea typeface="Calibri"/>
                <a:cs typeface="Calibri" panose="020F0502020204030204" pitchFamily="34" charset="0"/>
                <a:sym typeface="Calibri"/>
              </a:rPr>
              <a:t>コミュニティについてもっと知りたい場合は：</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latin typeface="Calibri" panose="020F0502020204030204" pitchFamily="34" charset="0"/>
                <a:cs typeface="Calibri" panose="020F0502020204030204" pitchFamily="34" charset="0"/>
                <a:hlinkClick r:id="rId3"/>
              </a:rPr>
              <a:t>https://www.openchainproject.org/get-started</a:t>
            </a:r>
            <a:endParaRPr lang="en-CA" sz="2400" dirty="0">
              <a:latin typeface="Calibri" panose="020F0502020204030204" pitchFamily="34" charset="0"/>
              <a:cs typeface="Calibri" panose="020F0502020204030204" pitchFamily="34" charset="0"/>
            </a:endParaRPr>
          </a:p>
          <a:p>
            <a:pPr>
              <a:buSzPts val="3200"/>
            </a:pPr>
            <a:endParaRPr lang="en-CA" sz="2400" dirty="0">
              <a:solidFill>
                <a:srgbClr val="7F7F7F"/>
              </a:solidFill>
              <a:latin typeface="Calibri" panose="020F0502020204030204" pitchFamily="34" charset="0"/>
              <a:ea typeface="Calibri"/>
              <a:cs typeface="Calibri" panose="020F0502020204030204" pitchFamily="34" charset="0"/>
              <a:sym typeface="Calibri"/>
            </a:endParaRPr>
          </a:p>
          <a:p>
            <a:pPr>
              <a:lnSpc>
                <a:spcPct val="90000"/>
              </a:lnSpc>
              <a:buClr>
                <a:srgbClr val="7F7F7F"/>
              </a:buClr>
              <a:buSzPts val="3200"/>
            </a:pPr>
            <a:r>
              <a:rPr lang="en-CA" sz="2000" dirty="0">
                <a:solidFill>
                  <a:srgbClr val="7F7F7F"/>
                </a:solidFill>
                <a:latin typeface="Calibri" panose="020F0502020204030204" pitchFamily="34" charset="0"/>
                <a:ea typeface="Calibri"/>
                <a:cs typeface="Calibri" panose="020F0502020204030204" pitchFamily="34" charset="0"/>
                <a:sym typeface="Calibri"/>
              </a:rPr>
              <a:t>組織の自己認証またはヘルスチェックを行いたい場合は：</a:t>
            </a:r>
            <a:br>
              <a:rPr lang="en-CA" sz="2000" dirty="0">
                <a:solidFill>
                  <a:srgbClr val="7F7F7F"/>
                </a:solidFill>
                <a:latin typeface="Calibri" panose="020F0502020204030204" pitchFamily="34" charset="0"/>
                <a:ea typeface="Calibri"/>
                <a:cs typeface="Calibri" panose="020F0502020204030204" pitchFamily="34" charset="0"/>
                <a:sym typeface="Calibri"/>
              </a:rPr>
            </a:br>
            <a:r>
              <a:rPr lang="en-CA" sz="2400" dirty="0">
                <a:solidFill>
                  <a:srgbClr val="7F7F7F"/>
                </a:solidFill>
                <a:latin typeface="Calibri" panose="020F0502020204030204" pitchFamily="34" charset="0"/>
                <a:ea typeface="Calibri"/>
                <a:cs typeface="Calibri" panose="020F0502020204030204" pitchFamily="34" charset="0"/>
                <a:sym typeface="Calibri"/>
                <a:hlinkClick r:id="rId4"/>
              </a:rPr>
              <a:t>https://certification.openchainproject.org</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496185" y="3886482"/>
            <a:ext cx="3626270" cy="1169551"/>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dirty="0">
                <a:solidFill>
                  <a:srgbClr val="008892"/>
                </a:solidFill>
                <a:latin typeface="Calibri"/>
              </a:rPr>
              <a:t>プログラムの確立</a:t>
            </a:r>
            <a:endParaRPr lang="en-US" altLang="ja-JP" dirty="0">
              <a:solidFill>
                <a:srgbClr val="008892"/>
              </a:solidFill>
              <a:latin typeface="Calibri"/>
            </a:endParaRPr>
          </a:p>
          <a:p>
            <a:pPr marL="285750" indent="-285750">
              <a:buFont typeface="Wingdings"/>
              <a:buChar char="ü"/>
            </a:pPr>
            <a:r>
              <a:rPr kumimoji="1" lang="en-US" altLang="ja-JP" dirty="0">
                <a:solidFill>
                  <a:srgbClr val="008892"/>
                </a:solidFill>
                <a:latin typeface="Calibri"/>
              </a:rPr>
              <a:t>タスクの定義</a:t>
            </a:r>
          </a:p>
          <a:p>
            <a:pPr marL="285750" indent="-285750">
              <a:buFont typeface="Wingdings"/>
              <a:buChar char="ü"/>
            </a:pPr>
            <a:r>
              <a:rPr kumimoji="1" lang="en-US" altLang="ja-JP" dirty="0">
                <a:solidFill>
                  <a:srgbClr val="008892"/>
                </a:solidFill>
                <a:latin typeface="Calibri"/>
              </a:rPr>
              <a:t>レビューと承認プロセス</a:t>
            </a:r>
          </a:p>
          <a:p>
            <a:pPr marL="285750" indent="-285750">
              <a:buFont typeface="Wingdings"/>
              <a:buChar char="ü"/>
            </a:pPr>
            <a:r>
              <a:rPr lang="en-US" altLang="ja-JP" dirty="0">
                <a:solidFill>
                  <a:srgbClr val="008892"/>
                </a:solidFill>
                <a:latin typeface="Calibri"/>
              </a:rPr>
              <a:t>コンプライアンス関連資料の収集</a:t>
            </a:r>
          </a:p>
          <a:p>
            <a:pPr marL="285750" indent="-285750">
              <a:buFont typeface="Wingdings"/>
              <a:buChar char="ü"/>
            </a:pPr>
            <a:r>
              <a:rPr lang="en-US" altLang="ja-JP" dirty="0">
                <a:solidFill>
                  <a:srgbClr val="008892"/>
                </a:solidFill>
                <a:latin typeface="Calibri"/>
              </a:rPr>
              <a:t>コミュニティ参画ポリシー</a:t>
            </a: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a:t>OpenChainは、サプライチェーンにおける信頼性と一貫性のあるコンプライアンス情報を実現</a:t>
            </a:r>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下流</a:t>
            </a:r>
            <a:endParaRPr kumimoji="1" lang="ja-JP" altLang="en-US" sz="2000" dirty="0">
              <a:solidFill>
                <a:srgbClr val="008892"/>
              </a:solidFill>
              <a:latin typeface="Calibri" panose="020F0502020204030204" pitchFamily="34" charset="0"/>
            </a:endParaRP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上流</a:t>
            </a:r>
            <a:endParaRPr kumimoji="1" lang="ja-JP" altLang="en-US" sz="2000" dirty="0">
              <a:solidFill>
                <a:srgbClr val="008892"/>
              </a:solidFill>
              <a:latin typeface="Calibri" panose="020F0502020204030204" pitchFamily="34" charset="0"/>
            </a:endParaRP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707886"/>
          </a:xfrm>
          <a:prstGeom prst="rect">
            <a:avLst/>
          </a:prstGeom>
          <a:noFill/>
        </p:spPr>
        <p:txBody>
          <a:bodyPr wrap="square" rtlCol="0">
            <a:spAutoFit/>
          </a:bodyPr>
          <a:lstStyle/>
          <a:p>
            <a:pPr algn="ctr"/>
            <a:r>
              <a:rPr kumimoji="1" lang="en-US" altLang="ja-JP" sz="2000" dirty="0" err="1">
                <a:solidFill>
                  <a:srgbClr val="008892"/>
                </a:solidFill>
                <a:latin typeface="Calibri" panose="020F0502020204030204" pitchFamily="34" charset="0"/>
              </a:rPr>
              <a:t>オープンソース</a:t>
            </a:r>
            <a:br>
              <a:rPr kumimoji="1" lang="en-US" altLang="ja-JP" sz="2000" dirty="0">
                <a:solidFill>
                  <a:srgbClr val="008892"/>
                </a:solidFill>
                <a:latin typeface="Calibri" panose="020F0502020204030204" pitchFamily="34" charset="0"/>
              </a:rPr>
            </a:br>
            <a:r>
              <a:rPr kumimoji="1" lang="en-US" altLang="ja-JP" sz="2000" dirty="0" err="1">
                <a:solidFill>
                  <a:srgbClr val="008892"/>
                </a:solidFill>
                <a:latin typeface="Calibri" panose="020F0502020204030204" pitchFamily="34" charset="0"/>
              </a:rPr>
              <a:t>コンプライアンス</a:t>
            </a:r>
            <a:r>
              <a:rPr kumimoji="1" lang="en-US" altLang="ja-JP" sz="2000" dirty="0">
                <a:solidFill>
                  <a:srgbClr val="008892"/>
                </a:solidFill>
                <a:latin typeface="Calibri" panose="020F0502020204030204" pitchFamily="34" charset="0"/>
              </a:rPr>
              <a:t>...</a:t>
            </a:r>
            <a:endParaRPr kumimoji="1" lang="ja-JP" altLang="en-US" sz="2000" dirty="0">
              <a:solidFill>
                <a:srgbClr val="008892"/>
              </a:solidFill>
              <a:latin typeface="Calibri" panose="020F0502020204030204" pitchFamily="34" charset="0"/>
            </a:endParaRPr>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065018" y="2565677"/>
            <a:ext cx="1431167" cy="338554"/>
          </a:xfrm>
          <a:prstGeom prst="rect">
            <a:avLst/>
          </a:prstGeom>
          <a:solidFill>
            <a:schemeClr val="bg1"/>
          </a:solidFill>
        </p:spPr>
        <p:txBody>
          <a:bodyPr wrap="square" rtlCol="0">
            <a:spAutoFit/>
          </a:bodyPr>
          <a:lstStyle/>
          <a:p>
            <a:pPr algn="ctr"/>
            <a:r>
              <a:rPr kumimoji="1" lang="en-US" altLang="ja-JP" sz="1600" dirty="0" err="1">
                <a:solidFill>
                  <a:srgbClr val="008892"/>
                </a:solidFill>
                <a:latin typeface="Calibri" panose="020F0502020204030204" pitchFamily="34" charset="0"/>
              </a:rPr>
              <a:t>インバウンド</a:t>
            </a:r>
            <a:endParaRPr kumimoji="1" lang="ja-JP" altLang="en-US" sz="1600">
              <a:solidFill>
                <a:srgbClr val="008892"/>
              </a:solidFill>
              <a:latin typeface="Calibri" panose="020F0502020204030204" pitchFamily="34" charset="0"/>
            </a:endParaRPr>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576239" y="3547928"/>
            <a:ext cx="1639600" cy="338554"/>
          </a:xfrm>
          <a:prstGeom prst="rect">
            <a:avLst/>
          </a:prstGeom>
          <a:solidFill>
            <a:schemeClr val="bg1"/>
          </a:solidFill>
        </p:spPr>
        <p:txBody>
          <a:bodyPr wrap="square" rtlCol="0">
            <a:spAutoFit/>
          </a:bodyPr>
          <a:lstStyle/>
          <a:p>
            <a:pPr algn="ctr"/>
            <a:r>
              <a:rPr kumimoji="1" lang="en-US" altLang="ja-JP" sz="1600" dirty="0" err="1">
                <a:solidFill>
                  <a:srgbClr val="008892"/>
                </a:solidFill>
                <a:latin typeface="Calibri" panose="020F0502020204030204" pitchFamily="34" charset="0"/>
              </a:rPr>
              <a:t>アウトバウンド</a:t>
            </a:r>
            <a:endParaRPr kumimoji="1" lang="ja-JP" altLang="en-US" sz="1600">
              <a:solidFill>
                <a:srgbClr val="008892"/>
              </a:solidFill>
              <a:latin typeface="Calibri" panose="020F0502020204030204" pitchFamily="34" charset="0"/>
            </a:endParaRP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Logo, company name  Description automatically generated">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8159" y="961159"/>
            <a:ext cx="4935682" cy="4935682"/>
          </a:xfrm>
          <a:prstGeom prst="rect">
            <a:avLst/>
          </a:prstGeom>
        </p:spPr>
      </p:pic>
      <p:sp>
        <p:nvSpPr>
          <p:cNvPr id="5" name="テキスト ボックス 2">
            <a:extLst>
              <a:ext uri="{FF2B5EF4-FFF2-40B4-BE49-F238E27FC236}">
                <a16:creationId xmlns:a16="http://schemas.microsoft.com/office/drawing/2014/main" id="{D0433F51-EFA3-894F-857D-76C7CA89A3C8}"/>
              </a:ext>
            </a:extLst>
          </p:cNvPr>
          <p:cNvSpPr txBox="1"/>
          <p:nvPr/>
        </p:nvSpPr>
        <p:spPr>
          <a:xfrm>
            <a:off x="2306625" y="298452"/>
            <a:ext cx="8030817" cy="584775"/>
          </a:xfrm>
          <a:prstGeom prst="rect">
            <a:avLst/>
          </a:prstGeom>
          <a:solidFill>
            <a:schemeClr val="bg1"/>
          </a:solidFill>
        </p:spPr>
        <p:txBody>
          <a:bodyPr wrap="square" rtlCol="0">
            <a:spAutoFit/>
          </a:bodyPr>
          <a:lstStyle/>
          <a:p>
            <a:pPr algn="ctr"/>
            <a:r>
              <a:rPr kumimoji="1" lang="en-US" altLang="ja-JP" sz="3200" dirty="0"/>
              <a:t>シンプルなロゴ、重要な意義</a:t>
            </a:r>
            <a:endParaRPr kumimoji="1" lang="ja-JP" altLang="en-US" sz="3200"/>
          </a:p>
        </p:txBody>
      </p:sp>
      <p:sp>
        <p:nvSpPr>
          <p:cNvPr id="7" name="テキスト ボックス 4">
            <a:extLst>
              <a:ext uri="{FF2B5EF4-FFF2-40B4-BE49-F238E27FC236}">
                <a16:creationId xmlns:a16="http://schemas.microsoft.com/office/drawing/2014/main" id="{82CA803E-59FA-B04C-97C9-0B2653E0C03C}"/>
              </a:ext>
            </a:extLst>
          </p:cNvPr>
          <p:cNvSpPr txBox="1"/>
          <p:nvPr/>
        </p:nvSpPr>
        <p:spPr>
          <a:xfrm>
            <a:off x="1894967" y="6063096"/>
            <a:ext cx="8402065" cy="523220"/>
          </a:xfrm>
          <a:prstGeom prst="rect">
            <a:avLst/>
          </a:prstGeom>
          <a:solidFill>
            <a:schemeClr val="lt1"/>
          </a:solidFill>
        </p:spPr>
        <p:txBody>
          <a:bodyPr wrap="square" rtlCol="0">
            <a:spAutoFit/>
          </a:bodyPr>
          <a:lstStyle/>
          <a:p>
            <a:pPr algn="ctr"/>
            <a:r>
              <a:rPr kumimoji="1" lang="en-US" altLang="ja-JP" sz="2800" dirty="0"/>
              <a:t>オープンソース品質コンプライアンスを定義</a:t>
            </a:r>
            <a:endParaRPr kumimoji="1" lang="ja-JP" altLang="en-US" sz="2800"/>
          </a:p>
        </p:txBody>
      </p:sp>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sz="1200" b="0" i="0" u="none" strike="noStrike" cap="none" dirty="0">
              <a:solidFill>
                <a:srgbClr val="898989"/>
              </a:solidFill>
              <a:latin typeface="Calibri"/>
              <a:ea typeface="Calibri"/>
              <a:cs typeface="Calibri"/>
              <a:sym typeface="Calibri"/>
            </a:endParaRPr>
          </a:p>
        </p:txBody>
      </p:sp>
      <p:pic>
        <p:nvPicPr>
          <p:cNvPr id="6" name="Picture 5" descr="Text  Description automatically generated">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
        <p:nvSpPr>
          <p:cNvPr id="4" name="テキスト ボックス 1">
            <a:extLst>
              <a:ext uri="{FF2B5EF4-FFF2-40B4-BE49-F238E27FC236}">
                <a16:creationId xmlns:a16="http://schemas.microsoft.com/office/drawing/2014/main" id="{B5967589-7D2A-4E48-AC93-AC6EF4D34C90}"/>
              </a:ext>
            </a:extLst>
          </p:cNvPr>
          <p:cNvSpPr txBox="1"/>
          <p:nvPr/>
        </p:nvSpPr>
        <p:spPr>
          <a:xfrm>
            <a:off x="1743686" y="109220"/>
            <a:ext cx="8704625" cy="461665"/>
          </a:xfrm>
          <a:prstGeom prst="rect">
            <a:avLst/>
          </a:prstGeom>
          <a:solidFill>
            <a:schemeClr val="lt1"/>
          </a:solidFill>
        </p:spPr>
        <p:txBody>
          <a:bodyPr wrap="square" rtlCol="0">
            <a:spAutoFit/>
          </a:bodyPr>
          <a:lstStyle/>
          <a:p>
            <a:pPr algn="ctr"/>
            <a:r>
              <a:rPr kumimoji="1" lang="en-US" altLang="ja-JP" sz="2400" dirty="0"/>
              <a:t>私たちの活動を支えるプラチナメンバー</a:t>
            </a:r>
            <a:endParaRPr kumimoji="1" lang="ja-JP" altLang="en-US" sz="2400"/>
          </a:p>
        </p:txBody>
      </p:sp>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en-US" b="0" i="0" u="none" strike="noStrike" kern="1200" cap="none">
              <a:solidFill>
                <a:srgbClr val="FFFFFF"/>
              </a:solidFill>
              <a:latin typeface="+mn-lt"/>
              <a:ea typeface="+mn-ea"/>
              <a:cs typeface="+mn-cs"/>
              <a:sym typeface="Calibri"/>
            </a:endParaRPr>
          </a:p>
        </p:txBody>
      </p:sp>
      <p:pic>
        <p:nvPicPr>
          <p:cNvPr id="5" name="Picture 4" descr="A picture containing graphical user interface  Description automatically generated">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
        <p:nvSpPr>
          <p:cNvPr id="6" name="テキスト ボックス 1">
            <a:extLst>
              <a:ext uri="{FF2B5EF4-FFF2-40B4-BE49-F238E27FC236}">
                <a16:creationId xmlns:a16="http://schemas.microsoft.com/office/drawing/2014/main" id="{C76EA647-318A-A846-8FE8-C3FDE06906E5}"/>
              </a:ext>
            </a:extLst>
          </p:cNvPr>
          <p:cNvSpPr txBox="1"/>
          <p:nvPr/>
        </p:nvSpPr>
        <p:spPr>
          <a:xfrm>
            <a:off x="1022074" y="559764"/>
            <a:ext cx="10147852" cy="461665"/>
          </a:xfrm>
          <a:prstGeom prst="rect">
            <a:avLst/>
          </a:prstGeom>
          <a:solidFill>
            <a:schemeClr val="lt1"/>
          </a:solidFill>
        </p:spPr>
        <p:txBody>
          <a:bodyPr wrap="square" rtlCol="0">
            <a:spAutoFit/>
          </a:bodyPr>
          <a:lstStyle/>
          <a:p>
            <a:pPr algn="ctr"/>
            <a:r>
              <a:rPr kumimoji="1" lang="en-US" altLang="ja-JP" sz="2400" dirty="0"/>
              <a:t>公表されているISO/IEC 5230準拠または同等のプログラム</a:t>
            </a:r>
            <a:endParaRPr kumimoji="1" lang="ja-JP" altLang="en-US" sz="2400"/>
          </a:p>
        </p:txBody>
      </p:sp>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en-US" b="0" i="0" u="none" strike="noStrike" kern="1200" cap="none">
              <a:solidFill>
                <a:srgbClr val="FFFFFF"/>
              </a:solidFill>
              <a:latin typeface="+mn-lt"/>
              <a:ea typeface="+mn-ea"/>
              <a:cs typeface="+mn-cs"/>
              <a:sym typeface="Calibri"/>
            </a:endParaRPr>
          </a:p>
        </p:txBody>
      </p:sp>
      <p:pic>
        <p:nvPicPr>
          <p:cNvPr id="4" name="Picture 3" descr="Graphical user interface, application  Description automatically generated">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
        <p:nvSpPr>
          <p:cNvPr id="5" name="テキスト ボックス 1">
            <a:extLst>
              <a:ext uri="{FF2B5EF4-FFF2-40B4-BE49-F238E27FC236}">
                <a16:creationId xmlns:a16="http://schemas.microsoft.com/office/drawing/2014/main" id="{D92E6181-09D7-7142-9161-4AC3641EE421}"/>
              </a:ext>
            </a:extLst>
          </p:cNvPr>
          <p:cNvSpPr txBox="1"/>
          <p:nvPr/>
        </p:nvSpPr>
        <p:spPr>
          <a:xfrm>
            <a:off x="682581" y="1448967"/>
            <a:ext cx="11165982" cy="461665"/>
          </a:xfrm>
          <a:prstGeom prst="rect">
            <a:avLst/>
          </a:prstGeom>
          <a:solidFill>
            <a:schemeClr val="lt1"/>
          </a:solidFill>
        </p:spPr>
        <p:txBody>
          <a:bodyPr wrap="square" rtlCol="0">
            <a:spAutoFit/>
          </a:bodyPr>
          <a:lstStyle/>
          <a:p>
            <a:pPr algn="ctr"/>
            <a:r>
              <a:rPr kumimoji="1" lang="en-US" altLang="ja-JP" sz="2400" dirty="0"/>
              <a:t>公表されているOpenChain第一世代のプログラム</a:t>
            </a:r>
            <a:endParaRPr kumimoji="1" lang="ja-JP" altLang="en-US" sz="2400"/>
          </a:p>
        </p:txBody>
      </p:sp>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en-JP" sz="2400" dirty="0"/>
              <a:t>グローバル・メーリングリスト</a:t>
            </a:r>
          </a:p>
          <a:p>
            <a:r>
              <a:rPr lang="en-JP" sz="2400" dirty="0"/>
              <a:t>グローバルGitHub</a:t>
            </a:r>
          </a:p>
          <a:p>
            <a:r>
              <a:rPr lang="en-JP" sz="2400" dirty="0"/>
              <a:t>グローバル自動車</a:t>
            </a:r>
          </a:p>
          <a:p>
            <a:r>
              <a:rPr lang="en-JP" sz="2400" dirty="0"/>
              <a:t>グローバル教育</a:t>
            </a:r>
          </a:p>
          <a:p>
            <a:r>
              <a:rPr lang="en-JP" sz="2400" dirty="0"/>
              <a:t>グローバルリファレンスツール</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グローバル＋ローカルコミュニティ</a:t>
            </a:r>
            <a:endParaRPr lang="en-CA" dirty="0"/>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JP" sz="2400" dirty="0"/>
              <a:t>中国ワークグループ</a:t>
            </a:r>
          </a:p>
          <a:p>
            <a:r>
              <a:rPr lang="en-JP" sz="2400" dirty="0"/>
              <a:t>ドイツワークグループ</a:t>
            </a:r>
          </a:p>
          <a:p>
            <a:r>
              <a:rPr lang="en-JP" sz="2400" dirty="0"/>
              <a:t>インドワークグループ</a:t>
            </a:r>
          </a:p>
          <a:p>
            <a:r>
              <a:rPr lang="en-JP" sz="2400" dirty="0"/>
              <a:t>日本ワークグループ</a:t>
            </a:r>
          </a:p>
          <a:p>
            <a:r>
              <a:rPr lang="en-JP" sz="2400" dirty="0"/>
              <a:t>韓国ワークグループ</a:t>
            </a:r>
          </a:p>
          <a:p>
            <a:r>
              <a:rPr lang="en-JP" sz="2400" dirty="0"/>
              <a:t>台湾ワークグループ</a:t>
            </a:r>
          </a:p>
          <a:p>
            <a:r>
              <a:rPr lang="en-JP" sz="2400" dirty="0"/>
              <a:t>英国ワークグループ</a:t>
            </a:r>
          </a:p>
          <a:p>
            <a:r>
              <a:rPr lang="en-JP" sz="2400" dirty="0"/>
              <a:t>米国ワークグループ</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raphical user interface, website  Description automatically generated">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
        <p:nvSpPr>
          <p:cNvPr id="3" name="テキスト ボックス 1">
            <a:extLst>
              <a:ext uri="{FF2B5EF4-FFF2-40B4-BE49-F238E27FC236}">
                <a16:creationId xmlns:a16="http://schemas.microsoft.com/office/drawing/2014/main" id="{88FEF482-F2BC-B146-80B2-987015FFE31E}"/>
              </a:ext>
            </a:extLst>
          </p:cNvPr>
          <p:cNvSpPr txBox="1"/>
          <p:nvPr/>
        </p:nvSpPr>
        <p:spPr>
          <a:xfrm>
            <a:off x="1970469" y="89589"/>
            <a:ext cx="8216720" cy="584775"/>
          </a:xfrm>
          <a:prstGeom prst="rect">
            <a:avLst/>
          </a:prstGeom>
          <a:solidFill>
            <a:schemeClr val="lt1"/>
          </a:solidFill>
        </p:spPr>
        <p:txBody>
          <a:bodyPr wrap="square" rtlCol="0">
            <a:spAutoFit/>
          </a:bodyPr>
          <a:lstStyle/>
          <a:p>
            <a:pPr algn="ctr"/>
            <a:r>
              <a:rPr kumimoji="1" lang="en-US" altLang="ja-JP" sz="3200" dirty="0" err="1"/>
              <a:t>OpenChain自己認証質問表</a:t>
            </a:r>
            <a:r>
              <a:rPr kumimoji="1" lang="en-US" altLang="ja-JP" sz="3200" dirty="0"/>
              <a:t> </a:t>
            </a:r>
            <a:endParaRPr kumimoji="1" lang="ja-JP" altLang="en-US" sz="3200"/>
          </a:p>
        </p:txBody>
      </p:sp>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3100</TotalTime>
  <Words>847</Words>
  <Application>Microsoft Macintosh PowerPoint</Application>
  <PresentationFormat>ワイド画面</PresentationFormat>
  <Paragraphs>108</Paragraphs>
  <Slides>23</Slides>
  <Notes>23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Arial</vt:lpstr>
      <vt:lpstr>Calibri</vt:lpstr>
      <vt:lpstr>Wingdings</vt:lpstr>
      <vt:lpstr>Office Theme</vt:lpstr>
      <vt:lpstr>OpenChain ISO 5230の仕組み</vt:lpstr>
      <vt:lpstr>OpenChain ISO 5230は、質の高いオープンソースコンプライアンスプログラムの主要な要件を定義しています。この規格の開発をおこなっているのが、OpenChainプロジェクトです。  私たちが目指すのは、オープンソースが信頼できる一貫したコンプライアンス情報とともに提供されるサプライチェーンです。  私たちの使命は、ソフトウェアサプライチェーンの参加者がオープンソースを効果的に管理するための要件の確立です。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包括的な参考資料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OpenChain規格への適合は、次の方法で可能です：  自己認証  独立コンプライアンス評価  第三者認証</vt:lpstr>
      <vt:lpstr>PowerPoint プレゼンテーション</vt:lpstr>
      <vt:lpstr>自己認証は、OpenChain業界規格の中核をなす。企業は、品質の高いオープンソース・コンプライアンス・プログラムの主要な要件を実装しているかどうかを判断するために、一連のイエス／ノー形式の質問にアクセスすることができます。この一連の質問については、こちらを参照： https://certification.openchainproject.org</vt:lpstr>
      <vt:lpstr>独立コンプライアンス評価とは、法律事務所、コンサルタント会社、会計事務所などの独立した当事者が、OpenChain自己評価の成果物をレビューし、それが完全なものであるかどうかについて助言を行うこと。</vt:lpstr>
      <vt:lpstr>第三者認証は、企業が認証機関によってOpenChainのISO 5230適合プロセスを理解するプロセス。認証機関は正式な適合認証書を発行。 </vt:lpstr>
      <vt:lpstr>始めましょう！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Helary Jean-Christophe</cp:lastModifiedBy>
  <cp:revision>152</cp:revision>
  <dcterms:created xsi:type="dcterms:W3CDTF">2019-04-09T08:37:53Z</dcterms:created>
  <dcterms:modified xsi:type="dcterms:W3CDTF">2021-05-18T23:21:53Z</dcterms:modified>
</cp:coreProperties>
</file>